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6" r:id="rId9"/>
    <p:sldId id="264" r:id="rId10"/>
    <p:sldId id="270" r:id="rId11"/>
    <p:sldId id="269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2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790"/>
    <a:srgbClr val="FF4B5F"/>
    <a:srgbClr val="E5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0" y="108"/>
      </p:cViewPr>
      <p:guideLst>
        <p:guide orient="horz" pos="640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715F6-F458-E0F4-2018-5F25E4488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34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8E6235-E872-87A7-52F6-C0EC4C03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659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Прямоугольный треугольник 9">
            <a:extLst>
              <a:ext uri="{FF2B5EF4-FFF2-40B4-BE49-F238E27FC236}">
                <a16:creationId xmlns:a16="http://schemas.microsoft.com/office/drawing/2014/main" id="{5D039EDD-5E43-757A-F397-4C4DA6F1C287}"/>
              </a:ext>
            </a:extLst>
          </p:cNvPr>
          <p:cNvSpPr/>
          <p:nvPr userDrawn="1"/>
        </p:nvSpPr>
        <p:spPr>
          <a:xfrm rot="10800000">
            <a:off x="5080000" y="-7"/>
            <a:ext cx="7112000" cy="535189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ый треугольник 8">
            <a:extLst>
              <a:ext uri="{FF2B5EF4-FFF2-40B4-BE49-F238E27FC236}">
                <a16:creationId xmlns:a16="http://schemas.microsoft.com/office/drawing/2014/main" id="{07CBB331-D246-0FF3-1CAE-48D167F522E4}"/>
              </a:ext>
            </a:extLst>
          </p:cNvPr>
          <p:cNvSpPr/>
          <p:nvPr userDrawn="1"/>
        </p:nvSpPr>
        <p:spPr>
          <a:xfrm rot="10800000" flipH="1">
            <a:off x="0" y="-3"/>
            <a:ext cx="9753600" cy="975360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07FA8C45-6F8A-975E-B468-9E1F2BEF2D11}"/>
              </a:ext>
            </a:extLst>
          </p:cNvPr>
          <p:cNvSpPr/>
          <p:nvPr userDrawn="1"/>
        </p:nvSpPr>
        <p:spPr>
          <a:xfrm rot="10800000" flipH="1" flipV="1">
            <a:off x="0" y="5882640"/>
            <a:ext cx="5598160" cy="975360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685BC29F-4739-438F-870E-A5ABDB000814}"/>
              </a:ext>
            </a:extLst>
          </p:cNvPr>
          <p:cNvSpPr/>
          <p:nvPr userDrawn="1"/>
        </p:nvSpPr>
        <p:spPr>
          <a:xfrm rot="10800000" flipV="1">
            <a:off x="447040" y="5882634"/>
            <a:ext cx="9753600" cy="975365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ый треугольник 10">
            <a:extLst>
              <a:ext uri="{FF2B5EF4-FFF2-40B4-BE49-F238E27FC236}">
                <a16:creationId xmlns:a16="http://schemas.microsoft.com/office/drawing/2014/main" id="{6FD13EFB-D54A-CB4C-1E8D-F54F19ABEE1C}"/>
              </a:ext>
            </a:extLst>
          </p:cNvPr>
          <p:cNvSpPr/>
          <p:nvPr userDrawn="1"/>
        </p:nvSpPr>
        <p:spPr>
          <a:xfrm rot="10800000" flipV="1">
            <a:off x="2438400" y="5506720"/>
            <a:ext cx="9753600" cy="1351285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7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94AD1-6092-C44C-4A87-7FD525CB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98EEE7-448D-EF45-5DA9-F3F8E8EA8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AF20C1B5-0FDC-B133-0953-37907DCB02CA}"/>
              </a:ext>
            </a:extLst>
          </p:cNvPr>
          <p:cNvSpPr/>
          <p:nvPr userDrawn="1"/>
        </p:nvSpPr>
        <p:spPr>
          <a:xfrm rot="10800000" flipV="1">
            <a:off x="0" y="5882634"/>
            <a:ext cx="10200640" cy="975365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DE13704E-F60E-866A-6BAC-276C50C5131F}"/>
              </a:ext>
            </a:extLst>
          </p:cNvPr>
          <p:cNvSpPr/>
          <p:nvPr userDrawn="1"/>
        </p:nvSpPr>
        <p:spPr>
          <a:xfrm rot="10800000" flipV="1">
            <a:off x="2438400" y="5506720"/>
            <a:ext cx="9753600" cy="1351285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33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A3747-674B-43AA-019B-A9538D1D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91B0C0BF-E55F-7A13-B835-ED4630301861}"/>
              </a:ext>
            </a:extLst>
          </p:cNvPr>
          <p:cNvSpPr/>
          <p:nvPr userDrawn="1"/>
        </p:nvSpPr>
        <p:spPr>
          <a:xfrm rot="10800000">
            <a:off x="0" y="-1"/>
            <a:ext cx="10200640" cy="975365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1A3550D1-C764-99A6-5646-74073799028D}"/>
              </a:ext>
            </a:extLst>
          </p:cNvPr>
          <p:cNvSpPr/>
          <p:nvPr userDrawn="1"/>
        </p:nvSpPr>
        <p:spPr>
          <a:xfrm rot="10800000">
            <a:off x="2438400" y="0"/>
            <a:ext cx="9753600" cy="1351285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4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>
            <a:extLst>
              <a:ext uri="{FF2B5EF4-FFF2-40B4-BE49-F238E27FC236}">
                <a16:creationId xmlns:a16="http://schemas.microsoft.com/office/drawing/2014/main" id="{42064CFD-5BC5-CEB6-74B2-3B33AEBA68C2}"/>
              </a:ext>
            </a:extLst>
          </p:cNvPr>
          <p:cNvSpPr/>
          <p:nvPr userDrawn="1"/>
        </p:nvSpPr>
        <p:spPr>
          <a:xfrm rot="5400000" flipV="1">
            <a:off x="7665722" y="2164082"/>
            <a:ext cx="6705597" cy="2377440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1FF5C-6132-D08D-8AEC-93B85F6D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645EEA90-9F22-CADF-DB87-A50E3A7BD9F1}"/>
              </a:ext>
            </a:extLst>
          </p:cNvPr>
          <p:cNvSpPr/>
          <p:nvPr userDrawn="1"/>
        </p:nvSpPr>
        <p:spPr>
          <a:xfrm rot="5400000" flipV="1">
            <a:off x="9090665" y="739142"/>
            <a:ext cx="3855716" cy="2377441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8EA0C96C-C97A-4917-5530-D5C828B43D20}"/>
              </a:ext>
            </a:extLst>
          </p:cNvPr>
          <p:cNvSpPr/>
          <p:nvPr userDrawn="1"/>
        </p:nvSpPr>
        <p:spPr>
          <a:xfrm rot="5400000" flipH="1" flipV="1">
            <a:off x="8592818" y="3258822"/>
            <a:ext cx="5598160" cy="1600195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8222827D-9FE1-38D4-A6EB-A8217E16618E}"/>
              </a:ext>
            </a:extLst>
          </p:cNvPr>
          <p:cNvSpPr/>
          <p:nvPr userDrawn="1"/>
        </p:nvSpPr>
        <p:spPr>
          <a:xfrm rot="5400000" flipH="1" flipV="1">
            <a:off x="9845044" y="4495801"/>
            <a:ext cx="3672840" cy="1051558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15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112B0C8D-8E6D-748A-E6AF-91235910B8C2}"/>
              </a:ext>
            </a:extLst>
          </p:cNvPr>
          <p:cNvSpPr/>
          <p:nvPr userDrawn="1"/>
        </p:nvSpPr>
        <p:spPr>
          <a:xfrm rot="10800000" flipH="1">
            <a:off x="1" y="-4"/>
            <a:ext cx="2395958" cy="2245491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FED7515E-77E2-10CB-2C2B-96CC62E557AB}"/>
              </a:ext>
            </a:extLst>
          </p:cNvPr>
          <p:cNvSpPr/>
          <p:nvPr userDrawn="1"/>
        </p:nvSpPr>
        <p:spPr>
          <a:xfrm rot="10800000" flipH="1">
            <a:off x="0" y="-3"/>
            <a:ext cx="4051139" cy="1307942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011ED9D5-6C73-6DFF-5044-640B0A02A145}"/>
              </a:ext>
            </a:extLst>
          </p:cNvPr>
          <p:cNvSpPr/>
          <p:nvPr userDrawn="1"/>
        </p:nvSpPr>
        <p:spPr>
          <a:xfrm rot="10800000" flipH="1" flipV="1">
            <a:off x="520861" y="5683170"/>
            <a:ext cx="4548850" cy="1174829"/>
          </a:xfrm>
          <a:prstGeom prst="rtTriangle">
            <a:avLst/>
          </a:prstGeom>
          <a:solidFill>
            <a:srgbClr val="013790"/>
          </a:solidFill>
          <a:ln>
            <a:solidFill>
              <a:srgbClr val="0137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5BEF016D-2DFB-E0BF-D605-EDE77AF72DD0}"/>
              </a:ext>
            </a:extLst>
          </p:cNvPr>
          <p:cNvSpPr/>
          <p:nvPr userDrawn="1"/>
        </p:nvSpPr>
        <p:spPr>
          <a:xfrm rot="10800000" flipH="1" flipV="1">
            <a:off x="0" y="5428527"/>
            <a:ext cx="3206187" cy="1429473"/>
          </a:xfrm>
          <a:prstGeom prst="rtTriangle">
            <a:avLst/>
          </a:prstGeom>
          <a:solidFill>
            <a:srgbClr val="FF4B5F"/>
          </a:solidFill>
          <a:ln>
            <a:solidFill>
              <a:srgbClr val="E53C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283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FC5F1-0914-6478-14D6-D34661F7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DECA2-AF22-57C2-83D8-43FD8861A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C1C202-294B-EEDD-B03E-1817D9A0C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25AB7-B7B6-456B-8F15-71D024B8B639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E0228A-3EAE-3A3B-EE1C-B4CA49121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A79C8-B4C5-7088-A5F9-F512C6ABC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56549-C885-4CF9-91E8-11966644D8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oc6cQ0vRs0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95DC3-CBD7-74FC-4E14-67ACF8B5A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rgbClr val="013790"/>
                </a:solidFill>
                <a:ea typeface="Roboto" panose="02000000000000000000" pitchFamily="2" charset="0"/>
              </a:rPr>
              <a:t>Разработка веб-приложения для операций на валютном рынке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1FD1C0-11E6-9959-6009-33984F885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500" y="5392713"/>
            <a:ext cx="8001000" cy="1655762"/>
          </a:xfrm>
        </p:spPr>
        <p:txBody>
          <a:bodyPr/>
          <a:lstStyle/>
          <a:p>
            <a:r>
              <a:rPr lang="en-US" dirty="0" err="1">
                <a:solidFill>
                  <a:srgbClr val="E53C3C"/>
                </a:solidFill>
              </a:rPr>
              <a:t>CodeCrafters</a:t>
            </a:r>
            <a:endParaRPr lang="en-US" dirty="0">
              <a:solidFill>
                <a:srgbClr val="E53C3C"/>
              </a:solidFill>
            </a:endParaRPr>
          </a:p>
          <a:p>
            <a:r>
              <a:rPr lang="en-US" sz="1600" dirty="0">
                <a:solidFill>
                  <a:srgbClr val="E53C3C"/>
                </a:solidFill>
              </a:rPr>
              <a:t>-</a:t>
            </a:r>
            <a:r>
              <a:rPr lang="en-US" sz="1600" dirty="0" err="1">
                <a:solidFill>
                  <a:srgbClr val="E53C3C"/>
                </a:solidFill>
              </a:rPr>
              <a:t>Itupolev</a:t>
            </a:r>
            <a:r>
              <a:rPr lang="en-US" sz="1600" dirty="0">
                <a:solidFill>
                  <a:srgbClr val="E53C3C"/>
                </a:solidFill>
              </a:rPr>
              <a:t>-</a:t>
            </a:r>
            <a:endParaRPr lang="ru-RU" sz="1600" dirty="0">
              <a:solidFill>
                <a:srgbClr val="E53C3C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358909-12EC-1F2F-6482-A1CBDD2D9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0924" y="3827034"/>
            <a:ext cx="1130152" cy="11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2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59205-76A3-8A40-AEFB-CBF4EA33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62" y="18288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Демо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FFF40-DC53-4E18-AFA2-2B25B2CB1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64" y="629749"/>
            <a:ext cx="4318574" cy="27992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E46152-C586-4BA6-98D1-9EEBECEB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1" y="1781175"/>
            <a:ext cx="7262124" cy="47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59205-76A3-8A40-AEFB-CBF4EA33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62" y="18288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Демо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25D3D1-F5D1-1658-4E84-69246201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06" y="1432243"/>
            <a:ext cx="1986738" cy="4320000"/>
          </a:xfrm>
          <a:prstGeom prst="rect">
            <a:avLst/>
          </a:prstGeom>
          <a:ln w="28575">
            <a:solidFill>
              <a:srgbClr val="013790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DF3F4F-8C75-F1CA-CA38-628AD0DF6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39" y="1427163"/>
            <a:ext cx="1982497" cy="4320000"/>
          </a:xfrm>
          <a:prstGeom prst="rect">
            <a:avLst/>
          </a:prstGeom>
          <a:ln w="28575">
            <a:solidFill>
              <a:srgbClr val="01379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5B1A76-5930-35E8-034E-04B0C7DA8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2" y="1427163"/>
            <a:ext cx="2007039" cy="4320000"/>
          </a:xfrm>
          <a:prstGeom prst="rect">
            <a:avLst/>
          </a:prstGeom>
          <a:ln w="28575">
            <a:solidFill>
              <a:srgbClr val="013790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01E3DE-4EC2-8566-BE81-92CA3075D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31" y="1427163"/>
            <a:ext cx="1998462" cy="4320000"/>
          </a:xfrm>
          <a:prstGeom prst="rect">
            <a:avLst/>
          </a:prstGeom>
          <a:ln w="28575">
            <a:solidFill>
              <a:srgbClr val="013790"/>
            </a:solidFill>
          </a:ln>
        </p:spPr>
      </p:pic>
    </p:spTree>
    <p:extLst>
      <p:ext uri="{BB962C8B-B14F-4D97-AF65-F5344CB8AC3E}">
        <p14:creationId xmlns:p14="http://schemas.microsoft.com/office/powerpoint/2010/main" val="119173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53B6F-83DD-E5F1-F497-36A02A62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31" y="18288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Наша команда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A9C30-D8ED-3B7D-CF1E-592FF4D47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351" y="1951548"/>
            <a:ext cx="2050026" cy="2050026"/>
          </a:xfrm>
          <a:prstGeom prst="rect">
            <a:avLst/>
          </a:prstGeom>
          <a:ln w="38100">
            <a:solidFill>
              <a:srgbClr val="013790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383025-EE21-D97A-C16A-A7AD39FED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t="7828" r="59681" b="18177"/>
          <a:stretch/>
        </p:blipFill>
        <p:spPr>
          <a:xfrm>
            <a:off x="6600764" y="1951549"/>
            <a:ext cx="2050025" cy="2050025"/>
          </a:xfrm>
          <a:prstGeom prst="rect">
            <a:avLst/>
          </a:prstGeom>
          <a:ln w="38100">
            <a:solidFill>
              <a:srgbClr val="01379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D1544-AB47-8811-F2DD-88DE9AAFD041}"/>
              </a:ext>
            </a:extLst>
          </p:cNvPr>
          <p:cNvSpPr txBox="1"/>
          <p:nvPr/>
        </p:nvSpPr>
        <p:spPr>
          <a:xfrm>
            <a:off x="3805304" y="4234160"/>
            <a:ext cx="1681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013790"/>
                </a:solidFill>
              </a:rPr>
              <a:t>Ишгулов</a:t>
            </a:r>
            <a:r>
              <a:rPr lang="ru-RU" sz="2400" dirty="0">
                <a:solidFill>
                  <a:srgbClr val="013790"/>
                </a:solidFill>
              </a:rPr>
              <a:t> Ратмир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61019-C1B5-5EB9-F797-09EBEC7A84C8}"/>
              </a:ext>
            </a:extLst>
          </p:cNvPr>
          <p:cNvSpPr txBox="1"/>
          <p:nvPr/>
        </p:nvSpPr>
        <p:spPr>
          <a:xfrm>
            <a:off x="6692899" y="4234160"/>
            <a:ext cx="1865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13790"/>
                </a:solidFill>
              </a:rPr>
              <a:t>Сотников Никита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57C53-10AB-AFED-D967-4218350E553E}"/>
              </a:ext>
            </a:extLst>
          </p:cNvPr>
          <p:cNvSpPr txBox="1"/>
          <p:nvPr/>
        </p:nvSpPr>
        <p:spPr>
          <a:xfrm>
            <a:off x="917709" y="4234160"/>
            <a:ext cx="1681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0" i="0" dirty="0">
                <a:solidFill>
                  <a:srgbClr val="013790"/>
                </a:solidFill>
                <a:effectLst/>
              </a:rPr>
              <a:t>Перов Артур</a:t>
            </a:r>
            <a:endParaRPr lang="ru-RU" sz="2400" dirty="0">
              <a:solidFill>
                <a:srgbClr val="01379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7DD97-8C87-3257-73CF-9D7DFC8D1DA5}"/>
              </a:ext>
            </a:extLst>
          </p:cNvPr>
          <p:cNvSpPr txBox="1"/>
          <p:nvPr/>
        </p:nvSpPr>
        <p:spPr>
          <a:xfrm>
            <a:off x="9717917" y="4221440"/>
            <a:ext cx="1770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13790"/>
                </a:solidFill>
              </a:rPr>
              <a:t>Гафурова Алина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2B2D8F-611A-4175-F54D-09DF68A6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9708" r="8858" b="44007"/>
          <a:stretch/>
        </p:blipFill>
        <p:spPr>
          <a:xfrm>
            <a:off x="9578176" y="1951548"/>
            <a:ext cx="2050026" cy="2050026"/>
          </a:xfrm>
          <a:prstGeom prst="rect">
            <a:avLst/>
          </a:prstGeom>
          <a:ln w="28575">
            <a:solidFill>
              <a:srgbClr val="013790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7D4EF-1B2E-D81C-57E8-932DC7F78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24296" r="33998" b="23111"/>
          <a:stretch/>
        </p:blipFill>
        <p:spPr>
          <a:xfrm>
            <a:off x="732449" y="1949574"/>
            <a:ext cx="2052000" cy="2052000"/>
          </a:xfrm>
          <a:prstGeom prst="rect">
            <a:avLst/>
          </a:prstGeom>
          <a:ln w="28575">
            <a:solidFill>
              <a:srgbClr val="01379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7D925D-835E-460C-8ED1-9EA7884844D4}"/>
              </a:ext>
            </a:extLst>
          </p:cNvPr>
          <p:cNvSpPr txBox="1"/>
          <p:nvPr/>
        </p:nvSpPr>
        <p:spPr>
          <a:xfrm>
            <a:off x="775650" y="5050293"/>
            <a:ext cx="20520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701540" algn="l"/>
              </a:tabLst>
            </a:pPr>
            <a: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</a:t>
            </a:r>
            <a:r>
              <a:rPr lang="en-US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Аналитик данных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69717-F993-4A5C-8914-5E3E4DB587B1}"/>
              </a:ext>
            </a:extLst>
          </p:cNvPr>
          <p:cNvSpPr txBox="1"/>
          <p:nvPr/>
        </p:nvSpPr>
        <p:spPr>
          <a:xfrm>
            <a:off x="3505813" y="5050293"/>
            <a:ext cx="2280461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701540" algn="l"/>
              </a:tabLst>
            </a:pPr>
            <a: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</a:t>
            </a:r>
            <a:r>
              <a:rPr lang="en-US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Аналитик данных,</a:t>
            </a:r>
            <a:b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тимлид</a:t>
            </a:r>
            <a:endParaRPr lang="ru-RU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701540" algn="l"/>
              </a:tabLst>
            </a:pPr>
            <a:endParaRPr lang="ru-RU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4BF85-853D-42B0-B8C5-2C1752086BBE}"/>
              </a:ext>
            </a:extLst>
          </p:cNvPr>
          <p:cNvSpPr txBox="1"/>
          <p:nvPr/>
        </p:nvSpPr>
        <p:spPr>
          <a:xfrm>
            <a:off x="6652481" y="5050294"/>
            <a:ext cx="205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701540" algn="l"/>
              </a:tabLst>
            </a:pPr>
            <a: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Разработчик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D7B79-0681-48D2-9DC2-022A7F1A8157}"/>
              </a:ext>
            </a:extLst>
          </p:cNvPr>
          <p:cNvSpPr txBox="1"/>
          <p:nvPr/>
        </p:nvSpPr>
        <p:spPr>
          <a:xfrm>
            <a:off x="9578176" y="4974445"/>
            <a:ext cx="20520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701540" algn="l"/>
              </a:tabLst>
            </a:pPr>
            <a:r>
              <a:rPr lang="ru-RU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Дизайнер, 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75745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F3088-6986-CE8A-B04E-6DA17C90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127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Идея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78D42-9E84-9C3C-C474-06528DBEF276}"/>
              </a:ext>
            </a:extLst>
          </p:cNvPr>
          <p:cNvSpPr txBox="1"/>
          <p:nvPr/>
        </p:nvSpPr>
        <p:spPr>
          <a:xfrm>
            <a:off x="838200" y="1959816"/>
            <a:ext cx="6334760" cy="293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13790"/>
                </a:solidFill>
              </a:rPr>
              <a:t>С</a:t>
            </a:r>
            <a:r>
              <a:rPr lang="ru-RU" sz="2400" b="0" i="0" dirty="0">
                <a:solidFill>
                  <a:srgbClr val="013790"/>
                </a:solidFill>
                <a:effectLst/>
              </a:rPr>
              <a:t>оздание платформы, которая делает торговлю валют</a:t>
            </a:r>
            <a:r>
              <a:rPr lang="ru-RU" sz="2400" dirty="0">
                <a:solidFill>
                  <a:srgbClr val="013790"/>
                </a:solidFill>
              </a:rPr>
              <a:t>ами(</a:t>
            </a:r>
            <a:r>
              <a:rPr lang="en-US" sz="2400" dirty="0">
                <a:solidFill>
                  <a:srgbClr val="013790"/>
                </a:solidFill>
              </a:rPr>
              <a:t>RUB, AED, CNY)</a:t>
            </a:r>
            <a:r>
              <a:rPr lang="ru-RU" sz="2400" b="0" i="0" dirty="0">
                <a:solidFill>
                  <a:srgbClr val="013790"/>
                </a:solidFill>
                <a:effectLst/>
              </a:rPr>
              <a:t>:</a:t>
            </a:r>
          </a:p>
          <a:p>
            <a:pPr marL="342900" indent="-342900">
              <a:lnSpc>
                <a:spcPct val="200000"/>
              </a:lnSpc>
              <a:buClr>
                <a:srgbClr val="013790"/>
              </a:buClr>
              <a:buFont typeface="Courier New" panose="02070309020205020404" pitchFamily="49" charset="0"/>
              <a:buChar char="o"/>
            </a:pPr>
            <a:r>
              <a:rPr lang="ru-RU" sz="2400" b="0" i="0" dirty="0">
                <a:solidFill>
                  <a:srgbClr val="013790"/>
                </a:solidFill>
                <a:effectLst/>
              </a:rPr>
              <a:t>Быстрой</a:t>
            </a:r>
          </a:p>
          <a:p>
            <a:pPr marL="342900" indent="-342900">
              <a:lnSpc>
                <a:spcPct val="200000"/>
              </a:lnSpc>
              <a:buClr>
                <a:srgbClr val="013790"/>
              </a:buClr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Удобной</a:t>
            </a:r>
          </a:p>
          <a:p>
            <a:pPr marL="342900" indent="-342900">
              <a:lnSpc>
                <a:spcPct val="200000"/>
              </a:lnSpc>
              <a:buClr>
                <a:srgbClr val="013790"/>
              </a:buClr>
              <a:buFont typeface="Courier New" panose="02070309020205020404" pitchFamily="49" charset="0"/>
              <a:buChar char="o"/>
            </a:pPr>
            <a:r>
              <a:rPr lang="ru-RU" sz="2400" b="0" i="0" dirty="0">
                <a:solidFill>
                  <a:srgbClr val="013790"/>
                </a:solidFill>
                <a:effectLst/>
              </a:rPr>
              <a:t>Надежной</a:t>
            </a:r>
          </a:p>
        </p:txBody>
      </p:sp>
    </p:spTree>
    <p:extLst>
      <p:ext uri="{BB962C8B-B14F-4D97-AF65-F5344CB8AC3E}">
        <p14:creationId xmlns:p14="http://schemas.microsoft.com/office/powerpoint/2010/main" val="176159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B674C-4FE3-E361-C679-F545FF52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240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Описание бизнес-процесса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15314-25C5-EF6F-EC25-5A74D92988E2}"/>
              </a:ext>
            </a:extLst>
          </p:cNvPr>
          <p:cNvSpPr txBox="1"/>
          <p:nvPr/>
        </p:nvSpPr>
        <p:spPr>
          <a:xfrm>
            <a:off x="1084901" y="3618685"/>
            <a:ext cx="191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13790"/>
                </a:solidFill>
              </a:rPr>
              <a:t>Регистрация/авторизация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E8D5188-33A2-40D9-2092-B9D250851B3F}"/>
              </a:ext>
            </a:extLst>
          </p:cNvPr>
          <p:cNvGrpSpPr/>
          <p:nvPr/>
        </p:nvGrpSpPr>
        <p:grpSpPr>
          <a:xfrm>
            <a:off x="1719152" y="2820465"/>
            <a:ext cx="646331" cy="646331"/>
            <a:chOff x="1296365" y="1974755"/>
            <a:chExt cx="646331" cy="64633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A1CF4B5F-363B-86F3-5EEF-DEF75405B2F7}"/>
                </a:ext>
              </a:extLst>
            </p:cNvPr>
            <p:cNvSpPr/>
            <p:nvPr/>
          </p:nvSpPr>
          <p:spPr>
            <a:xfrm>
              <a:off x="1296365" y="1974755"/>
              <a:ext cx="646331" cy="646331"/>
            </a:xfrm>
            <a:prstGeom prst="ellipse">
              <a:avLst/>
            </a:prstGeom>
            <a:noFill/>
            <a:ln w="38100">
              <a:solidFill>
                <a:srgbClr val="0137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D5BFE5-EB97-7470-6647-A4395EF90FBE}"/>
                </a:ext>
              </a:extLst>
            </p:cNvPr>
            <p:cNvSpPr txBox="1"/>
            <p:nvPr/>
          </p:nvSpPr>
          <p:spPr>
            <a:xfrm>
              <a:off x="1423002" y="200553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rgbClr val="013790"/>
                  </a:solidFill>
                  <a:latin typeface="Aptos Narrow" panose="020B0004020202020204" pitchFamily="34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4B85670-2F1B-3780-6BF7-02A7D7992489}"/>
              </a:ext>
            </a:extLst>
          </p:cNvPr>
          <p:cNvGrpSpPr/>
          <p:nvPr/>
        </p:nvGrpSpPr>
        <p:grpSpPr>
          <a:xfrm>
            <a:off x="4338063" y="2820463"/>
            <a:ext cx="646331" cy="646331"/>
            <a:chOff x="1296365" y="1974755"/>
            <a:chExt cx="646331" cy="646331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612BE747-742F-20BE-DF14-327FE5C178F3}"/>
                </a:ext>
              </a:extLst>
            </p:cNvPr>
            <p:cNvSpPr/>
            <p:nvPr/>
          </p:nvSpPr>
          <p:spPr>
            <a:xfrm>
              <a:off x="1296365" y="1974755"/>
              <a:ext cx="646331" cy="646331"/>
            </a:xfrm>
            <a:prstGeom prst="ellipse">
              <a:avLst/>
            </a:prstGeom>
            <a:noFill/>
            <a:ln w="38100">
              <a:solidFill>
                <a:srgbClr val="0137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7D5FA0-BF96-5C38-968A-2E0965689DD9}"/>
                </a:ext>
              </a:extLst>
            </p:cNvPr>
            <p:cNvSpPr txBox="1"/>
            <p:nvPr/>
          </p:nvSpPr>
          <p:spPr>
            <a:xfrm>
              <a:off x="1423002" y="200553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rgbClr val="013790"/>
                  </a:solidFill>
                  <a:latin typeface="Aptos Narrow" panose="020B0004020202020204" pitchFamily="34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6CAB3F-6BC3-16B3-6105-945D12EE13E2}"/>
              </a:ext>
            </a:extLst>
          </p:cNvPr>
          <p:cNvSpPr txBox="1"/>
          <p:nvPr/>
        </p:nvSpPr>
        <p:spPr>
          <a:xfrm>
            <a:off x="3961433" y="3618686"/>
            <a:ext cx="139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13790"/>
                </a:solidFill>
              </a:rPr>
              <a:t>Создание счёта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2D77E851-C1F9-F1A7-779E-8538D9AD9B53}"/>
              </a:ext>
            </a:extLst>
          </p:cNvPr>
          <p:cNvGrpSpPr/>
          <p:nvPr/>
        </p:nvGrpSpPr>
        <p:grpSpPr>
          <a:xfrm>
            <a:off x="6699352" y="2820465"/>
            <a:ext cx="646331" cy="646331"/>
            <a:chOff x="1296365" y="1974755"/>
            <a:chExt cx="646331" cy="646331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7F87ACE-B868-B954-0E2C-998DEC6FA7BC}"/>
                </a:ext>
              </a:extLst>
            </p:cNvPr>
            <p:cNvSpPr/>
            <p:nvPr/>
          </p:nvSpPr>
          <p:spPr>
            <a:xfrm>
              <a:off x="1296365" y="1974755"/>
              <a:ext cx="646331" cy="646331"/>
            </a:xfrm>
            <a:prstGeom prst="ellipse">
              <a:avLst/>
            </a:prstGeom>
            <a:noFill/>
            <a:ln w="38100">
              <a:solidFill>
                <a:srgbClr val="0137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9A4770-A992-480C-F9F2-EFB5CCE4705F}"/>
                </a:ext>
              </a:extLst>
            </p:cNvPr>
            <p:cNvSpPr txBox="1"/>
            <p:nvPr/>
          </p:nvSpPr>
          <p:spPr>
            <a:xfrm>
              <a:off x="1423002" y="200553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rgbClr val="013790"/>
                  </a:solidFill>
                  <a:latin typeface="Aptos Narrow" panose="020B0004020202020204" pitchFamily="34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4FAC12-E619-D84C-5B68-52C643C54F4D}"/>
              </a:ext>
            </a:extLst>
          </p:cNvPr>
          <p:cNvSpPr txBox="1"/>
          <p:nvPr/>
        </p:nvSpPr>
        <p:spPr>
          <a:xfrm>
            <a:off x="6322722" y="3618689"/>
            <a:ext cx="13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13790"/>
                </a:solidFill>
              </a:rPr>
              <a:t>Заявка на обмен валюты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027191A-004A-B0B9-5D07-ECF9822C02E9}"/>
              </a:ext>
            </a:extLst>
          </p:cNvPr>
          <p:cNvGrpSpPr/>
          <p:nvPr/>
        </p:nvGrpSpPr>
        <p:grpSpPr>
          <a:xfrm>
            <a:off x="9318263" y="2820463"/>
            <a:ext cx="646331" cy="646331"/>
            <a:chOff x="1296365" y="1974755"/>
            <a:chExt cx="646331" cy="646331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68D5D8B-0FCE-8291-765D-3CA9968A8604}"/>
                </a:ext>
              </a:extLst>
            </p:cNvPr>
            <p:cNvSpPr/>
            <p:nvPr/>
          </p:nvSpPr>
          <p:spPr>
            <a:xfrm>
              <a:off x="1296365" y="1974755"/>
              <a:ext cx="646331" cy="646331"/>
            </a:xfrm>
            <a:prstGeom prst="ellipse">
              <a:avLst/>
            </a:prstGeom>
            <a:noFill/>
            <a:ln w="38100">
              <a:solidFill>
                <a:srgbClr val="0137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918563-F1E2-1E45-3520-9D68278C9762}"/>
                </a:ext>
              </a:extLst>
            </p:cNvPr>
            <p:cNvSpPr txBox="1"/>
            <p:nvPr/>
          </p:nvSpPr>
          <p:spPr>
            <a:xfrm>
              <a:off x="1423002" y="200553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>
                  <a:solidFill>
                    <a:srgbClr val="013790"/>
                  </a:solidFill>
                  <a:latin typeface="Aptos Narrow" panose="020B0004020202020204" pitchFamily="34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11649D-F9CF-AC10-99F5-E3E73EF5243D}"/>
              </a:ext>
            </a:extLst>
          </p:cNvPr>
          <p:cNvSpPr txBox="1"/>
          <p:nvPr/>
        </p:nvSpPr>
        <p:spPr>
          <a:xfrm>
            <a:off x="8855819" y="3628383"/>
            <a:ext cx="157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13790"/>
                </a:solidFill>
              </a:rPr>
              <a:t>Ожидание одобрения банка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61DDE5D-4463-7764-2D5A-FEC6ABB4F5A1}"/>
              </a:ext>
            </a:extLst>
          </p:cNvPr>
          <p:cNvCxnSpPr/>
          <p:nvPr/>
        </p:nvCxnSpPr>
        <p:spPr>
          <a:xfrm>
            <a:off x="2894863" y="3136245"/>
            <a:ext cx="1002890" cy="0"/>
          </a:xfrm>
          <a:prstGeom prst="straightConnector1">
            <a:avLst/>
          </a:prstGeom>
          <a:ln w="38100">
            <a:solidFill>
              <a:srgbClr val="0137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22B35A9-62EF-5DA5-99FB-4578E94423D0}"/>
              </a:ext>
            </a:extLst>
          </p:cNvPr>
          <p:cNvCxnSpPr/>
          <p:nvPr/>
        </p:nvCxnSpPr>
        <p:spPr>
          <a:xfrm>
            <a:off x="5361022" y="3136245"/>
            <a:ext cx="1002890" cy="0"/>
          </a:xfrm>
          <a:prstGeom prst="straightConnector1">
            <a:avLst/>
          </a:prstGeom>
          <a:ln w="38100">
            <a:solidFill>
              <a:srgbClr val="0137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6D59D46-8FBC-642C-48F1-89982D383397}"/>
              </a:ext>
            </a:extLst>
          </p:cNvPr>
          <p:cNvCxnSpPr/>
          <p:nvPr/>
        </p:nvCxnSpPr>
        <p:spPr>
          <a:xfrm>
            <a:off x="7722311" y="3136245"/>
            <a:ext cx="1002890" cy="0"/>
          </a:xfrm>
          <a:prstGeom prst="straightConnector1">
            <a:avLst/>
          </a:prstGeom>
          <a:ln w="38100">
            <a:solidFill>
              <a:srgbClr val="0137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8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F9022-5146-C403-4870-4549BB05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19304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Архитектурная схема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1834E9-4B96-D98C-B4D1-C88286E32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1335723"/>
            <a:ext cx="4676775" cy="4573103"/>
          </a:xfrm>
        </p:spPr>
      </p:pic>
    </p:spTree>
    <p:extLst>
      <p:ext uri="{BB962C8B-B14F-4D97-AF65-F5344CB8AC3E}">
        <p14:creationId xmlns:p14="http://schemas.microsoft.com/office/powerpoint/2010/main" val="22904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428B6-EDFB-61EF-76DA-46016356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62" y="19359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Структура БД </a:t>
            </a:r>
            <a:r>
              <a:rPr lang="ru-RU" dirty="0" err="1">
                <a:solidFill>
                  <a:srgbClr val="013790"/>
                </a:solidFill>
              </a:rPr>
              <a:t>микросеврисов</a:t>
            </a:r>
            <a:endParaRPr lang="ru-RU" dirty="0">
              <a:solidFill>
                <a:srgbClr val="01379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ECCFCF-DE52-AB9F-2234-0507F7FBE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95" y="1866900"/>
            <a:ext cx="2219325" cy="3124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A42E3F-AE94-DB85-E5EC-4CAB3C01E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75" y="1387078"/>
            <a:ext cx="3762375" cy="4448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8052B7-4FEF-86C6-D40F-D71936BE6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30" y="1133158"/>
            <a:ext cx="1838325" cy="22002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5C66D6-8C5C-AAED-68F5-B10F68C7C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50" y="3524567"/>
            <a:ext cx="1362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178F1-050F-FE2D-BE7E-899DB12F8F53}"/>
              </a:ext>
            </a:extLst>
          </p:cNvPr>
          <p:cNvSpPr txBox="1">
            <a:spLocks/>
          </p:cNvSpPr>
          <p:nvPr/>
        </p:nvSpPr>
        <p:spPr>
          <a:xfrm>
            <a:off x="3191764" y="511475"/>
            <a:ext cx="824258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13790"/>
                </a:solidFill>
              </a:rPr>
              <a:t>Используемые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E9250-2F61-5C57-FEDA-A27AD9330840}"/>
              </a:ext>
            </a:extLst>
          </p:cNvPr>
          <p:cNvSpPr txBox="1"/>
          <p:nvPr/>
        </p:nvSpPr>
        <p:spPr>
          <a:xfrm>
            <a:off x="3887083" y="1640196"/>
            <a:ext cx="61205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Next.js </a:t>
            </a:r>
            <a:r>
              <a:rPr lang="en-US" sz="2400" dirty="0">
                <a:solidFill>
                  <a:srgbClr val="013790"/>
                </a:solidFill>
              </a:rPr>
              <a:t>T</a:t>
            </a:r>
            <a:r>
              <a:rPr lang="ru-RU" sz="2400" dirty="0" err="1">
                <a:solidFill>
                  <a:srgbClr val="013790"/>
                </a:solidFill>
              </a:rPr>
              <a:t>ype</a:t>
            </a:r>
            <a:r>
              <a:rPr lang="en-US" sz="2400" dirty="0">
                <a:solidFill>
                  <a:srgbClr val="013790"/>
                </a:solidFill>
              </a:rPr>
              <a:t>S</a:t>
            </a:r>
            <a:r>
              <a:rPr lang="ru-RU" sz="2400" dirty="0" err="1">
                <a:solidFill>
                  <a:srgbClr val="013790"/>
                </a:solidFill>
              </a:rPr>
              <a:t>cript</a:t>
            </a:r>
            <a:endParaRPr lang="ru-RU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Tailwind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css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Asp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net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core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13790"/>
                </a:solidFill>
              </a:rPr>
              <a:t>EF </a:t>
            </a:r>
            <a:r>
              <a:rPr lang="ru-RU" sz="2400" dirty="0" err="1">
                <a:solidFill>
                  <a:srgbClr val="013790"/>
                </a:solidFill>
              </a:rPr>
              <a:t>core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13790"/>
                </a:solidFill>
              </a:rPr>
              <a:t>P</a:t>
            </a:r>
            <a:r>
              <a:rPr lang="ru-RU" sz="2400" dirty="0" err="1">
                <a:solidFill>
                  <a:srgbClr val="013790"/>
                </a:solidFill>
              </a:rPr>
              <a:t>ython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13790"/>
                </a:solidFill>
              </a:rPr>
              <a:t>SQLA</a:t>
            </a:r>
            <a:r>
              <a:rPr lang="ru-RU" sz="2400" dirty="0" err="1">
                <a:solidFill>
                  <a:srgbClr val="013790"/>
                </a:solidFill>
              </a:rPr>
              <a:t>lchemy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fast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api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java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spring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boot</a:t>
            </a:r>
            <a:endParaRPr lang="ru-RU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13790"/>
                </a:solidFill>
              </a:rPr>
              <a:t>M</a:t>
            </a:r>
            <a:r>
              <a:rPr lang="ru-RU" sz="2400" dirty="0" err="1">
                <a:solidFill>
                  <a:srgbClr val="013790"/>
                </a:solidFill>
              </a:rPr>
              <a:t>aven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tensor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flow</a:t>
            </a:r>
            <a:r>
              <a:rPr lang="ru-RU" sz="2400" dirty="0">
                <a:solidFill>
                  <a:srgbClr val="013790"/>
                </a:solidFill>
              </a:rPr>
              <a:t> - </a:t>
            </a:r>
            <a:r>
              <a:rPr lang="ru-RU" sz="2400" dirty="0" err="1">
                <a:solidFill>
                  <a:srgbClr val="013790"/>
                </a:solidFill>
              </a:rPr>
              <a:t>ai</a:t>
            </a:r>
            <a:r>
              <a:rPr lang="ru-RU" sz="2400" dirty="0">
                <a:solidFill>
                  <a:srgbClr val="013790"/>
                </a:solidFill>
              </a:rPr>
              <a:t> </a:t>
            </a:r>
            <a:r>
              <a:rPr lang="ru-RU" sz="2400" dirty="0" err="1">
                <a:solidFill>
                  <a:srgbClr val="013790"/>
                </a:solidFill>
              </a:rPr>
              <a:t>backend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postgre</a:t>
            </a:r>
            <a:r>
              <a:rPr lang="en-US" sz="2400" dirty="0">
                <a:solidFill>
                  <a:srgbClr val="013790"/>
                </a:solidFill>
              </a:rPr>
              <a:t>SQL</a:t>
            </a:r>
            <a:r>
              <a:rPr lang="ru-RU" sz="2400" dirty="0">
                <a:solidFill>
                  <a:srgbClr val="013790"/>
                </a:solidFill>
              </a:rPr>
              <a:t> - </a:t>
            </a:r>
            <a:r>
              <a:rPr lang="ru-RU" sz="2400" dirty="0" err="1">
                <a:solidFill>
                  <a:srgbClr val="013790"/>
                </a:solidFill>
              </a:rPr>
              <a:t>db</a:t>
            </a:r>
            <a:endParaRPr lang="ru-RU" sz="2400" dirty="0">
              <a:solidFill>
                <a:srgbClr val="01379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 err="1">
                <a:solidFill>
                  <a:srgbClr val="013790"/>
                </a:solidFill>
              </a:rPr>
              <a:t>docker</a:t>
            </a:r>
            <a:r>
              <a:rPr lang="ru-RU" sz="2400" dirty="0">
                <a:solidFill>
                  <a:srgbClr val="013790"/>
                </a:solidFill>
              </a:rPr>
              <a:t> - </a:t>
            </a:r>
            <a:r>
              <a:rPr lang="ru-RU" sz="2400" dirty="0" err="1">
                <a:solidFill>
                  <a:srgbClr val="013790"/>
                </a:solidFill>
              </a:rPr>
              <a:t>devops</a:t>
            </a:r>
            <a:endParaRPr lang="ru-RU" sz="2400" dirty="0">
              <a:solidFill>
                <a:srgbClr val="013790"/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9C2A049-7AFF-5951-6FE5-655BFCF790DA}"/>
              </a:ext>
            </a:extLst>
          </p:cNvPr>
          <p:cNvCxnSpPr>
            <a:cxnSpLocks/>
          </p:cNvCxnSpPr>
          <p:nvPr/>
        </p:nvCxnSpPr>
        <p:spPr>
          <a:xfrm>
            <a:off x="7308222" y="1710690"/>
            <a:ext cx="0" cy="640080"/>
          </a:xfrm>
          <a:prstGeom prst="line">
            <a:avLst/>
          </a:prstGeom>
          <a:ln w="28575">
            <a:solidFill>
              <a:srgbClr val="013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85BE820-2A97-B81A-7BFC-07AE525A73E7}"/>
              </a:ext>
            </a:extLst>
          </p:cNvPr>
          <p:cNvCxnSpPr>
            <a:cxnSpLocks/>
          </p:cNvCxnSpPr>
          <p:nvPr/>
        </p:nvCxnSpPr>
        <p:spPr>
          <a:xfrm flipH="1">
            <a:off x="7103505" y="1710690"/>
            <a:ext cx="209550" cy="0"/>
          </a:xfrm>
          <a:prstGeom prst="line">
            <a:avLst/>
          </a:prstGeom>
          <a:ln w="28575">
            <a:solidFill>
              <a:srgbClr val="013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D972CD7-AABA-83C9-2F4C-D8D936BE50FE}"/>
              </a:ext>
            </a:extLst>
          </p:cNvPr>
          <p:cNvCxnSpPr>
            <a:cxnSpLocks/>
          </p:cNvCxnSpPr>
          <p:nvPr/>
        </p:nvCxnSpPr>
        <p:spPr>
          <a:xfrm flipH="1">
            <a:off x="7103505" y="2350770"/>
            <a:ext cx="209550" cy="0"/>
          </a:xfrm>
          <a:prstGeom prst="line">
            <a:avLst/>
          </a:prstGeom>
          <a:ln w="28575">
            <a:solidFill>
              <a:srgbClr val="013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C5B644-DD7B-76D6-D570-763900B716C2}"/>
              </a:ext>
            </a:extLst>
          </p:cNvPr>
          <p:cNvSpPr txBox="1"/>
          <p:nvPr/>
        </p:nvSpPr>
        <p:spPr>
          <a:xfrm>
            <a:off x="7383540" y="184606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3790"/>
                </a:solidFill>
              </a:rPr>
              <a:t>frontend</a:t>
            </a:r>
            <a:endParaRPr lang="ru-RU" dirty="0">
              <a:solidFill>
                <a:srgbClr val="013790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B281650-AEAF-B11C-8637-C319F7A234DF}"/>
              </a:ext>
            </a:extLst>
          </p:cNvPr>
          <p:cNvCxnSpPr>
            <a:cxnSpLocks/>
          </p:cNvCxnSpPr>
          <p:nvPr/>
        </p:nvCxnSpPr>
        <p:spPr>
          <a:xfrm>
            <a:off x="7302507" y="2499360"/>
            <a:ext cx="0" cy="2468880"/>
          </a:xfrm>
          <a:prstGeom prst="line">
            <a:avLst/>
          </a:prstGeom>
          <a:ln w="28575">
            <a:solidFill>
              <a:srgbClr val="013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DF42DB5-2545-D8AB-0205-0B1BE1DC9471}"/>
              </a:ext>
            </a:extLst>
          </p:cNvPr>
          <p:cNvCxnSpPr>
            <a:cxnSpLocks/>
          </p:cNvCxnSpPr>
          <p:nvPr/>
        </p:nvCxnSpPr>
        <p:spPr>
          <a:xfrm flipH="1">
            <a:off x="7103505" y="2499360"/>
            <a:ext cx="209550" cy="0"/>
          </a:xfrm>
          <a:prstGeom prst="line">
            <a:avLst/>
          </a:prstGeom>
          <a:ln w="28575">
            <a:solidFill>
              <a:srgbClr val="013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F8E4504-D351-2AD3-6236-654ABDBEE0FC}"/>
              </a:ext>
            </a:extLst>
          </p:cNvPr>
          <p:cNvCxnSpPr>
            <a:cxnSpLocks/>
          </p:cNvCxnSpPr>
          <p:nvPr/>
        </p:nvCxnSpPr>
        <p:spPr>
          <a:xfrm flipH="1">
            <a:off x="7092957" y="4968240"/>
            <a:ext cx="209550" cy="0"/>
          </a:xfrm>
          <a:prstGeom prst="line">
            <a:avLst/>
          </a:prstGeom>
          <a:ln w="28575">
            <a:solidFill>
              <a:srgbClr val="013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3DFE52-09E5-6DF7-1888-BCB7C0754184}"/>
              </a:ext>
            </a:extLst>
          </p:cNvPr>
          <p:cNvSpPr txBox="1"/>
          <p:nvPr/>
        </p:nvSpPr>
        <p:spPr>
          <a:xfrm>
            <a:off x="7383540" y="350106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3790"/>
                </a:solidFill>
              </a:rPr>
              <a:t>backend</a:t>
            </a:r>
            <a:endParaRPr lang="ru-RU" dirty="0">
              <a:solidFill>
                <a:srgbClr val="013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1C7027-E9B2-6C2F-BF2B-1178D86D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47688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Функциональные и нефункциональные требования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3F93-E568-DF2B-64BF-C8EE4F7EBE77}"/>
              </a:ext>
            </a:extLst>
          </p:cNvPr>
          <p:cNvSpPr txBox="1"/>
          <p:nvPr/>
        </p:nvSpPr>
        <p:spPr>
          <a:xfrm>
            <a:off x="838200" y="2005648"/>
            <a:ext cx="4892040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013790"/>
                </a:solidFill>
              </a:rPr>
              <a:t>Функциональные: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Поддержка основных валют (</a:t>
            </a:r>
            <a:r>
              <a:rPr lang="en-US" sz="2400" dirty="0">
                <a:solidFill>
                  <a:srgbClr val="013790"/>
                </a:solidFill>
              </a:rPr>
              <a:t>RUB, AED, CNY)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Конвертация валют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Актуальные курсы обмена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Удобный интерфейс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4C89F-032B-68DF-F531-A4DE8AB4731C}"/>
              </a:ext>
            </a:extLst>
          </p:cNvPr>
          <p:cNvSpPr txBox="1"/>
          <p:nvPr/>
        </p:nvSpPr>
        <p:spPr>
          <a:xfrm>
            <a:off x="6461760" y="2005647"/>
            <a:ext cx="4892040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013790"/>
                </a:solidFill>
              </a:rPr>
              <a:t>Нефункциональные:</a:t>
            </a:r>
            <a:endParaRPr lang="en-US" sz="2400" b="1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Безопасность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Производительность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Надежность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Доступность </a:t>
            </a:r>
            <a:endParaRPr lang="en-US" sz="2400" dirty="0">
              <a:solidFill>
                <a:srgbClr val="013790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07174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77753-5EE9-F69A-7AAB-7D7BC451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456644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Перспективы развития 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8A78-E6A1-515C-D6C3-2BD23DCBE0BB}"/>
              </a:ext>
            </a:extLst>
          </p:cNvPr>
          <p:cNvSpPr txBox="1"/>
          <p:nvPr/>
        </p:nvSpPr>
        <p:spPr>
          <a:xfrm>
            <a:off x="838200" y="1877041"/>
            <a:ext cx="8059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Улучшить модель, учитывая курс нефти и акций крупных компаний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Доработать </a:t>
            </a:r>
            <a:r>
              <a:rPr lang="ru-RU" sz="2400" dirty="0" err="1">
                <a:solidFill>
                  <a:srgbClr val="013790"/>
                </a:solidFill>
              </a:rPr>
              <a:t>микросервис</a:t>
            </a:r>
            <a:r>
              <a:rPr lang="ru-RU" sz="2400" dirty="0">
                <a:solidFill>
                  <a:srgbClr val="013790"/>
                </a:solidFill>
              </a:rPr>
              <a:t> для анализа новостей и подсчёта потенциала роста искомого курса валют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Добавить 2FA и быструю проверку анкет с помощью ИИ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rgbClr val="013790"/>
                </a:solidFill>
              </a:rPr>
              <a:t>Добавить чат-бота, который может помочь вам с работой по сервису и небольшим аналитическим операциям (более подробное объяснение, почему курс может повыситься или упасть)</a:t>
            </a:r>
          </a:p>
        </p:txBody>
      </p:sp>
    </p:spTree>
    <p:extLst>
      <p:ext uri="{BB962C8B-B14F-4D97-AF65-F5344CB8AC3E}">
        <p14:creationId xmlns:p14="http://schemas.microsoft.com/office/powerpoint/2010/main" val="409131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59205-76A3-8A40-AEFB-CBF4EA33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62" y="18288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13790"/>
                </a:solidFill>
              </a:rPr>
              <a:t>Демо</a:t>
            </a:r>
          </a:p>
        </p:txBody>
      </p:sp>
      <p:pic>
        <p:nvPicPr>
          <p:cNvPr id="6" name="Мультимедиа в Интернете 5" title="Демо codecrafters">
            <a:hlinkClick r:id="" action="ppaction://media"/>
            <a:extLst>
              <a:ext uri="{FF2B5EF4-FFF2-40B4-BE49-F238E27FC236}">
                <a16:creationId xmlns:a16="http://schemas.microsoft.com/office/drawing/2014/main" id="{CBD178A4-45E2-4AA1-9C69-FFB8956A76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07216" y="1213164"/>
            <a:ext cx="8982044" cy="50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</TotalTime>
  <Words>213</Words>
  <Application>Microsoft Office PowerPoint</Application>
  <PresentationFormat>Широкоэкранный</PresentationFormat>
  <Paragraphs>63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Aptos Narrow</vt:lpstr>
      <vt:lpstr>Arial</vt:lpstr>
      <vt:lpstr>Calibri</vt:lpstr>
      <vt:lpstr>Courier New</vt:lpstr>
      <vt:lpstr>Montserrat</vt:lpstr>
      <vt:lpstr>Montserrat Medium</vt:lpstr>
      <vt:lpstr>Тема Office</vt:lpstr>
      <vt:lpstr>Разработка веб-приложения для операций на валютном рынке</vt:lpstr>
      <vt:lpstr>Идея</vt:lpstr>
      <vt:lpstr>Описание бизнес-процесса</vt:lpstr>
      <vt:lpstr>Архитектурная схема</vt:lpstr>
      <vt:lpstr>Структура БД микросеврисов</vt:lpstr>
      <vt:lpstr>Презентация PowerPoint</vt:lpstr>
      <vt:lpstr>Функциональные и нефункциональные требования</vt:lpstr>
      <vt:lpstr>Перспективы развития приложения</vt:lpstr>
      <vt:lpstr>Демо</vt:lpstr>
      <vt:lpstr>Демо</vt:lpstr>
      <vt:lpstr>Демо</vt:lpstr>
      <vt:lpstr>Наша 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 Гафурова</dc:creator>
  <cp:lastModifiedBy>Ratmir Tech</cp:lastModifiedBy>
  <cp:revision>13</cp:revision>
  <dcterms:created xsi:type="dcterms:W3CDTF">2024-03-31T06:45:03Z</dcterms:created>
  <dcterms:modified xsi:type="dcterms:W3CDTF">2024-04-01T21:28:16Z</dcterms:modified>
</cp:coreProperties>
</file>